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3" r:id="rId7"/>
    <p:sldId id="261" r:id="rId8"/>
    <p:sldId id="265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F140-F618-45B3-A797-94C6FCF68B41}" type="datetimeFigureOut">
              <a:rPr lang="es-ES" smtClean="0"/>
              <a:pPr/>
              <a:t>27/09/2017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4CA6-B7DF-401D-85E6-630B8DD3FD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34634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F140-F618-45B3-A797-94C6FCF68B41}" type="datetimeFigureOut">
              <a:rPr lang="es-ES" smtClean="0"/>
              <a:pPr/>
              <a:t>27/09/2017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4CA6-B7DF-401D-85E6-630B8DD3FD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9881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F140-F618-45B3-A797-94C6FCF68B41}" type="datetimeFigureOut">
              <a:rPr lang="es-ES" smtClean="0"/>
              <a:pPr/>
              <a:t>27/09/2017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4CA6-B7DF-401D-85E6-630B8DD3FD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93971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F140-F618-45B3-A797-94C6FCF68B41}" type="datetimeFigureOut">
              <a:rPr lang="es-ES" smtClean="0"/>
              <a:pPr/>
              <a:t>27/09/2017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4CA6-B7DF-401D-85E6-630B8DD3FD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36706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F140-F618-45B3-A797-94C6FCF68B41}" type="datetimeFigureOut">
              <a:rPr lang="es-ES" smtClean="0"/>
              <a:pPr/>
              <a:t>27/09/2017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4CA6-B7DF-401D-85E6-630B8DD3FD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76133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F140-F618-45B3-A797-94C6FCF68B41}" type="datetimeFigureOut">
              <a:rPr lang="es-ES" smtClean="0"/>
              <a:pPr/>
              <a:t>27/09/2017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4CA6-B7DF-401D-85E6-630B8DD3FD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2440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F140-F618-45B3-A797-94C6FCF68B41}" type="datetimeFigureOut">
              <a:rPr lang="es-ES" smtClean="0"/>
              <a:pPr/>
              <a:t>27/09/2017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4CA6-B7DF-401D-85E6-630B8DD3FD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38766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F140-F618-45B3-A797-94C6FCF68B41}" type="datetimeFigureOut">
              <a:rPr lang="es-ES" smtClean="0"/>
              <a:pPr/>
              <a:t>27/09/2017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4CA6-B7DF-401D-85E6-630B8DD3FD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95181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F140-F618-45B3-A797-94C6FCF68B41}" type="datetimeFigureOut">
              <a:rPr lang="es-ES" smtClean="0"/>
              <a:pPr/>
              <a:t>27/09/2017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4CA6-B7DF-401D-85E6-630B8DD3FD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33182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F140-F618-45B3-A797-94C6FCF68B41}" type="datetimeFigureOut">
              <a:rPr lang="es-ES" smtClean="0"/>
              <a:pPr/>
              <a:t>27/09/2017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4CA6-B7DF-401D-85E6-630B8DD3FD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56968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F140-F618-45B3-A797-94C6FCF68B41}" type="datetimeFigureOut">
              <a:rPr lang="es-ES" smtClean="0"/>
              <a:pPr/>
              <a:t>27/09/2017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4CA6-B7DF-401D-85E6-630B8DD3FD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7952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F140-F618-45B3-A797-94C6FCF68B41}" type="datetimeFigureOut">
              <a:rPr lang="es-ES" smtClean="0"/>
              <a:pPr/>
              <a:t>27/09/2017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4CA6-B7DF-401D-85E6-630B8DD3FD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94957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BEGOÑA\Downloads\Foto de MARIA BEGOÑA BERROCAL V.jpg"/>
          <p:cNvPicPr>
            <a:picLocks noChangeAspect="1" noChangeArrowheads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431" b="3864"/>
          <a:stretch/>
        </p:blipFill>
        <p:spPr bwMode="auto">
          <a:xfrm>
            <a:off x="179512" y="0"/>
            <a:ext cx="8784976" cy="688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804813"/>
            <a:ext cx="5724525" cy="2480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1043608" y="3645024"/>
            <a:ext cx="7772400" cy="2160240"/>
          </a:xfrm>
        </p:spPr>
        <p:txBody>
          <a:bodyPr>
            <a:noAutofit/>
          </a:bodyPr>
          <a:lstStyle/>
          <a:p>
            <a:r>
              <a:rPr lang="es-ES_tradnl" sz="4000" b="1" dirty="0" smtClean="0">
                <a:solidFill>
                  <a:srgbClr val="C00000"/>
                </a:solidFill>
                <a:latin typeface="Algerian" pitchFamily="82" charset="0"/>
              </a:rPr>
              <a:t>PROYECTO </a:t>
            </a:r>
            <a:br>
              <a:rPr lang="es-ES_tradnl" sz="4000" b="1" dirty="0" smtClean="0">
                <a:solidFill>
                  <a:srgbClr val="C00000"/>
                </a:solidFill>
                <a:latin typeface="Algerian" pitchFamily="82" charset="0"/>
              </a:rPr>
            </a:br>
            <a:r>
              <a:rPr lang="es-ES_tradnl" sz="4000" b="1" dirty="0" smtClean="0">
                <a:solidFill>
                  <a:srgbClr val="C00000"/>
                </a:solidFill>
                <a:latin typeface="Algerian" pitchFamily="82" charset="0"/>
              </a:rPr>
              <a:t>“ENSEÑANZA </a:t>
            </a:r>
            <a:r>
              <a:rPr lang="es-ES_tradnl" sz="4000" b="1" dirty="0" smtClean="0">
                <a:solidFill>
                  <a:srgbClr val="C00000"/>
                </a:solidFill>
                <a:latin typeface="Algerian" pitchFamily="82" charset="0"/>
              </a:rPr>
              <a:t>Y </a:t>
            </a:r>
            <a:r>
              <a:rPr lang="es-ES_tradnl" sz="4000" b="1" dirty="0" smtClean="0">
                <a:solidFill>
                  <a:srgbClr val="C00000"/>
                </a:solidFill>
                <a:latin typeface="Algerian" pitchFamily="82" charset="0"/>
              </a:rPr>
              <a:t>PERSONA” (EYP)</a:t>
            </a:r>
            <a:endParaRPr lang="es-ES" sz="4000" b="1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818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:\Users\BEGOÑA\Downloads\Foto de MARIA BEGOÑA BERROCAL V.jpg"/>
          <p:cNvPicPr>
            <a:picLocks noChangeAspect="1" noChangeArrowheads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431" b="3864"/>
          <a:stretch/>
        </p:blipFill>
        <p:spPr bwMode="auto">
          <a:xfrm>
            <a:off x="0" y="0"/>
            <a:ext cx="9144000" cy="688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3923928" y="2204864"/>
            <a:ext cx="4534272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600" dirty="0" smtClean="0"/>
              <a:t>Un reto </a:t>
            </a:r>
            <a:r>
              <a:rPr lang="es-ES_tradnl" sz="3600" dirty="0" smtClean="0"/>
              <a:t>para</a:t>
            </a:r>
            <a:r>
              <a:rPr lang="es-ES" sz="3600" dirty="0" smtClean="0"/>
              <a:t> </a:t>
            </a:r>
            <a:r>
              <a:rPr lang="es-ES" sz="3600" b="1" dirty="0" smtClean="0"/>
              <a:t>jóvenes , adolescentes , </a:t>
            </a:r>
          </a:p>
          <a:p>
            <a:r>
              <a:rPr lang="es-ES" sz="3600" b="1" dirty="0" smtClean="0"/>
              <a:t>padres, </a:t>
            </a:r>
            <a:r>
              <a:rPr lang="es-ES" sz="3600" b="1" dirty="0" err="1" smtClean="0"/>
              <a:t>pofres</a:t>
            </a:r>
            <a:r>
              <a:rPr lang="es-ES" sz="3600" dirty="0" smtClean="0"/>
              <a:t>…</a:t>
            </a:r>
          </a:p>
          <a:p>
            <a:r>
              <a:rPr lang="es-ES" sz="3600" dirty="0" smtClean="0"/>
              <a:t>(</a:t>
            </a:r>
            <a:r>
              <a:rPr lang="es-ES" sz="3600" dirty="0" smtClean="0"/>
              <a:t>clase de </a:t>
            </a:r>
            <a:r>
              <a:rPr lang="es-ES" sz="3600" dirty="0" err="1" smtClean="0"/>
              <a:t>Reli</a:t>
            </a:r>
            <a:r>
              <a:rPr lang="es-ES" sz="3600" dirty="0" smtClean="0"/>
              <a:t>.</a:t>
            </a:r>
            <a:r>
              <a:rPr lang="es-ES" sz="3600" dirty="0" smtClean="0"/>
              <a:t>, C</a:t>
            </a:r>
            <a:r>
              <a:rPr lang="es-ES" sz="3600" dirty="0" smtClean="0"/>
              <a:t>atequesis…</a:t>
            </a:r>
            <a:r>
              <a:rPr lang="es-ES" sz="3600" dirty="0" smtClean="0"/>
              <a:t>) </a:t>
            </a:r>
          </a:p>
          <a:p>
            <a:r>
              <a:rPr lang="es-ES" sz="3600" dirty="0" smtClean="0"/>
              <a:t>sobre </a:t>
            </a:r>
            <a:r>
              <a:rPr lang="es-ES" sz="3600" b="1" i="1" dirty="0" smtClean="0"/>
              <a:t>educación afectivo-sexual </a:t>
            </a:r>
            <a:r>
              <a:rPr lang="es-ES" sz="3600" i="1" dirty="0" smtClean="0"/>
              <a:t>en</a:t>
            </a:r>
            <a:r>
              <a:rPr lang="es-ES" sz="3600" i="1" dirty="0" smtClean="0"/>
              <a:t> </a:t>
            </a:r>
            <a:r>
              <a:rPr lang="es-ES" sz="3600" i="1" dirty="0" smtClean="0"/>
              <a:t>perspectiva </a:t>
            </a:r>
            <a:r>
              <a:rPr lang="es-ES" sz="3600" i="1" dirty="0" smtClean="0"/>
              <a:t>cristiana</a:t>
            </a:r>
            <a:r>
              <a:rPr lang="es-ES" sz="3600" b="1" dirty="0" smtClean="0"/>
              <a:t>.</a:t>
            </a:r>
            <a:endParaRPr lang="es-ES" sz="3600" b="1" dirty="0"/>
          </a:p>
        </p:txBody>
      </p:sp>
      <p:sp>
        <p:nvSpPr>
          <p:cNvPr id="4" name="3 Rectángulo"/>
          <p:cNvSpPr/>
          <p:nvPr/>
        </p:nvSpPr>
        <p:spPr>
          <a:xfrm>
            <a:off x="5537534" y="0"/>
            <a:ext cx="3575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b="1" dirty="0" smtClean="0">
                <a:solidFill>
                  <a:srgbClr val="C00000"/>
                </a:solidFill>
              </a:rPr>
              <a:t>PROYECTO ENSEÑANZA Y PERSONA</a:t>
            </a:r>
            <a:endParaRPr lang="es-ES" dirty="0"/>
          </a:p>
        </p:txBody>
      </p:sp>
      <p:pic>
        <p:nvPicPr>
          <p:cNvPr id="7" name="Picture 5" descr="C:\Users\ismael\Desktop\IMG_5713-5b257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96752"/>
            <a:ext cx="3456384" cy="45365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8718705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BEGOÑA\Downloads\Foto de MARIA BEGOÑA BERROCAL V.jpg"/>
          <p:cNvPicPr>
            <a:picLocks noChangeAspect="1" noChangeArrowheads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431" b="3864"/>
          <a:stretch/>
        </p:blipFill>
        <p:spPr bwMode="auto">
          <a:xfrm>
            <a:off x="179512" y="0"/>
            <a:ext cx="8784976" cy="688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Autofit/>
          </a:bodyPr>
          <a:lstStyle/>
          <a:p>
            <a:r>
              <a:rPr lang="es-ES_tradnl" sz="2800" b="1" dirty="0" smtClean="0">
                <a:solidFill>
                  <a:srgbClr val="FF0000"/>
                </a:solidFill>
                <a:latin typeface="Comic Sans MS" pitchFamily="66" charset="0"/>
              </a:rPr>
              <a:t>PROPUESTA de nuestro </a:t>
            </a:r>
            <a:r>
              <a:rPr lang="es-ES_tradnl" sz="2800" b="1" i="1" dirty="0" smtClean="0">
                <a:solidFill>
                  <a:srgbClr val="FF0000"/>
                </a:solidFill>
                <a:latin typeface="Comic Sans MS" pitchFamily="66" charset="0"/>
              </a:rPr>
              <a:t>Proyecto Marco</a:t>
            </a:r>
            <a:r>
              <a:rPr lang="es-ES_tradnl" sz="2800" b="1" dirty="0" smtClean="0">
                <a:solidFill>
                  <a:srgbClr val="FF0000"/>
                </a:solidFill>
                <a:latin typeface="Comic Sans MS" pitchFamily="66" charset="0"/>
              </a:rPr>
              <a:t>:</a:t>
            </a:r>
            <a:endParaRPr lang="es-ES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ES_tradnl" sz="2400" dirty="0" smtClean="0">
                <a:latin typeface="Comic Sans MS" pitchFamily="66" charset="0"/>
              </a:rPr>
              <a:t>Un</a:t>
            </a:r>
            <a:r>
              <a:rPr lang="es-ES_tradnl" sz="2400" dirty="0" smtClean="0">
                <a:latin typeface="Comic Sans MS" pitchFamily="66" charset="0"/>
              </a:rPr>
              <a:t> </a:t>
            </a:r>
            <a:r>
              <a:rPr lang="es-ES_tradnl" sz="2400" b="1" dirty="0" smtClean="0">
                <a:latin typeface="Comic Sans MS" pitchFamily="66" charset="0"/>
              </a:rPr>
              <a:t>e</a:t>
            </a:r>
            <a:r>
              <a:rPr lang="es-ES_tradnl" sz="2400" b="1" dirty="0" smtClean="0">
                <a:latin typeface="Comic Sans MS" pitchFamily="66" charset="0"/>
              </a:rPr>
              <a:t>quipo multidisciplinar </a:t>
            </a:r>
            <a:r>
              <a:rPr lang="es-ES_tradnl" sz="2400" b="1" dirty="0" smtClean="0">
                <a:latin typeface="Comic Sans MS" pitchFamily="66" charset="0"/>
              </a:rPr>
              <a:t>de </a:t>
            </a:r>
            <a:r>
              <a:rPr lang="es-ES_tradnl" sz="2400" b="1" dirty="0" smtClean="0">
                <a:latin typeface="Comic Sans MS" pitchFamily="66" charset="0"/>
              </a:rPr>
              <a:t>formación</a:t>
            </a:r>
            <a:r>
              <a:rPr lang="es-ES_tradnl" sz="2400" dirty="0" smtClean="0">
                <a:latin typeface="Comic Sans MS" pitchFamily="66" charset="0"/>
              </a:rPr>
              <a:t>…</a:t>
            </a:r>
            <a:endParaRPr lang="es-ES_tradnl" sz="2400" dirty="0" smtClean="0">
              <a:latin typeface="Comic Sans MS" pitchFamily="66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_tradnl" sz="2400" dirty="0" smtClean="0">
                <a:latin typeface="Comic Sans MS" pitchFamily="66" charset="0"/>
              </a:rPr>
              <a:t>q</a:t>
            </a:r>
            <a:r>
              <a:rPr lang="es-ES_tradnl" sz="2400" dirty="0" smtClean="0">
                <a:latin typeface="Comic Sans MS" pitchFamily="66" charset="0"/>
              </a:rPr>
              <a:t>u</a:t>
            </a:r>
            <a:r>
              <a:rPr lang="es-ES_tradnl" sz="2400" dirty="0" smtClean="0">
                <a:latin typeface="Comic Sans MS" pitchFamily="66" charset="0"/>
              </a:rPr>
              <a:t>e ofrece a </a:t>
            </a:r>
            <a:r>
              <a:rPr lang="es-ES_tradnl" sz="2400" b="1" dirty="0" smtClean="0">
                <a:latin typeface="Comic Sans MS" pitchFamily="66" charset="0"/>
              </a:rPr>
              <a:t>C</a:t>
            </a:r>
            <a:r>
              <a:rPr lang="es-ES_tradnl" sz="2400" b="1" dirty="0" smtClean="0">
                <a:latin typeface="Comic Sans MS" pitchFamily="66" charset="0"/>
              </a:rPr>
              <a:t>olegios</a:t>
            </a:r>
            <a:r>
              <a:rPr lang="es-ES_tradnl" sz="2400" dirty="0" smtClean="0">
                <a:latin typeface="Comic Sans MS" pitchFamily="66" charset="0"/>
              </a:rPr>
              <a:t>, </a:t>
            </a:r>
            <a:r>
              <a:rPr lang="es-ES_tradnl" sz="2400" b="1" dirty="0" smtClean="0">
                <a:latin typeface="Comic Sans MS" pitchFamily="66" charset="0"/>
              </a:rPr>
              <a:t>profes. </a:t>
            </a:r>
            <a:r>
              <a:rPr lang="es-ES_tradnl" sz="2400" b="1" dirty="0" smtClean="0">
                <a:latin typeface="Comic Sans MS" pitchFamily="66" charset="0"/>
              </a:rPr>
              <a:t>de </a:t>
            </a:r>
            <a:r>
              <a:rPr lang="es-ES_tradnl" sz="2400" b="1" dirty="0" err="1" smtClean="0">
                <a:latin typeface="Comic Sans MS" pitchFamily="66" charset="0"/>
              </a:rPr>
              <a:t>Reli</a:t>
            </a:r>
            <a:r>
              <a:rPr lang="es-ES_tradnl" sz="2400" dirty="0" smtClean="0">
                <a:latin typeface="Comic Sans MS" pitchFamily="66" charset="0"/>
              </a:rPr>
              <a:t>.,</a:t>
            </a:r>
            <a:r>
              <a:rPr lang="es-ES_tradnl" sz="2400" dirty="0" smtClean="0">
                <a:latin typeface="Comic Sans MS" pitchFamily="66" charset="0"/>
              </a:rPr>
              <a:t> </a:t>
            </a:r>
            <a:r>
              <a:rPr lang="es-ES_tradnl" sz="2400" b="1" dirty="0" smtClean="0">
                <a:latin typeface="Comic Sans MS" pitchFamily="66" charset="0"/>
              </a:rPr>
              <a:t>parroquias, etc.</a:t>
            </a:r>
          </a:p>
          <a:p>
            <a:pPr algn="just">
              <a:buNone/>
            </a:pPr>
            <a:endParaRPr lang="es-ES_tradnl" sz="2400" dirty="0" smtClean="0">
              <a:latin typeface="Comic Sans MS" pitchFamily="66" charset="0"/>
            </a:endParaRPr>
          </a:p>
          <a:p>
            <a:pPr>
              <a:buNone/>
            </a:pPr>
            <a:endParaRPr lang="es-ES" sz="2400" dirty="0">
              <a:latin typeface="Comic Sans MS" pitchFamily="66" charset="0"/>
            </a:endParaRPr>
          </a:p>
        </p:txBody>
      </p:sp>
      <p:pic>
        <p:nvPicPr>
          <p:cNvPr id="2053" name="Picture 5" descr="C:\Users\ismael\Desktop\IMG_5713-5b257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356992"/>
            <a:ext cx="6768752" cy="288032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5537534" y="0"/>
            <a:ext cx="3575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b="1" dirty="0" smtClean="0">
                <a:solidFill>
                  <a:srgbClr val="C00000"/>
                </a:solidFill>
              </a:rPr>
              <a:t>PROYECTO ENSEÑANZA Y PERSONA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4650277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BEGOÑA\Downloads\Foto de MARIA BEGOÑA BERROCAL V.jpg"/>
          <p:cNvPicPr>
            <a:picLocks noChangeAspect="1" noChangeArrowheads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431" b="3864"/>
          <a:stretch/>
        </p:blipFill>
        <p:spPr bwMode="auto">
          <a:xfrm>
            <a:off x="0" y="-26125"/>
            <a:ext cx="8784976" cy="688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3480" y="5373216"/>
            <a:ext cx="4680520" cy="1215008"/>
          </a:xfrm>
        </p:spPr>
        <p:txBody>
          <a:bodyPr>
            <a:noAutofit/>
          </a:bodyPr>
          <a:lstStyle/>
          <a:p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¡¡¡Avalado </a:t>
            </a:r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por el </a:t>
            </a:r>
            <a:r>
              <a:rPr lang="es-ES" sz="2800" b="1" i="1" dirty="0" smtClean="0">
                <a:solidFill>
                  <a:schemeClr val="accent2">
                    <a:lumMod val="50000"/>
                  </a:schemeClr>
                </a:solidFill>
              </a:rPr>
              <a:t>Pontificio Consejo </a:t>
            </a:r>
            <a:r>
              <a:rPr lang="es-ES" sz="2800" b="1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s-ES" sz="2800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ES" sz="2800" b="1" i="1" dirty="0" smtClean="0">
                <a:solidFill>
                  <a:schemeClr val="accent2">
                    <a:lumMod val="50000"/>
                  </a:schemeClr>
                </a:solidFill>
              </a:rPr>
              <a:t>para la Familia</a:t>
            </a:r>
            <a:r>
              <a:rPr lang="es-ES" sz="2800" b="1" i="1" dirty="0" smtClean="0">
                <a:solidFill>
                  <a:schemeClr val="accent2">
                    <a:lumMod val="50000"/>
                  </a:schemeClr>
                </a:solidFill>
              </a:rPr>
              <a:t>!!!</a:t>
            </a:r>
            <a:endParaRPr lang="es-ES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9188" y="3140968"/>
            <a:ext cx="8229600" cy="208823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ES" dirty="0" smtClean="0">
                <a:latin typeface="Comic Sans MS" pitchFamily="66" charset="0"/>
              </a:rPr>
              <a:t>…un </a:t>
            </a:r>
            <a:r>
              <a:rPr lang="es-ES" b="1" dirty="0">
                <a:latin typeface="Comic Sans MS" pitchFamily="66" charset="0"/>
              </a:rPr>
              <a:t>itinerario</a:t>
            </a:r>
            <a:r>
              <a:rPr lang="es-ES" dirty="0">
                <a:latin typeface="Comic Sans MS" pitchFamily="66" charset="0"/>
              </a:rPr>
              <a:t> de </a:t>
            </a:r>
            <a:r>
              <a:rPr lang="es-ES" b="1" dirty="0">
                <a:latin typeface="Comic Sans MS" pitchFamily="66" charset="0"/>
              </a:rPr>
              <a:t>educación </a:t>
            </a:r>
            <a:r>
              <a:rPr lang="es-ES" b="1" dirty="0" smtClean="0">
                <a:latin typeface="Comic Sans MS" pitchFamily="66" charset="0"/>
              </a:rPr>
              <a:t>en el</a:t>
            </a:r>
            <a:r>
              <a:rPr lang="es-ES" b="1" dirty="0" smtClean="0">
                <a:latin typeface="Comic Sans MS" pitchFamily="66" charset="0"/>
              </a:rPr>
              <a:t> </a:t>
            </a:r>
            <a:r>
              <a:rPr lang="es-ES" b="1" dirty="0">
                <a:latin typeface="Comic Sans MS" pitchFamily="66" charset="0"/>
              </a:rPr>
              <a:t>amor </a:t>
            </a:r>
            <a:r>
              <a:rPr lang="es-ES" dirty="0">
                <a:latin typeface="Comic Sans MS" pitchFamily="66" charset="0"/>
              </a:rPr>
              <a:t>que </a:t>
            </a:r>
            <a:r>
              <a:rPr lang="es-ES" dirty="0" smtClean="0">
                <a:latin typeface="Comic Sans MS" pitchFamily="66" charset="0"/>
              </a:rPr>
              <a:t>ayude a </a:t>
            </a:r>
            <a:r>
              <a:rPr lang="es-ES" dirty="0">
                <a:latin typeface="Comic Sans MS" pitchFamily="66" charset="0"/>
              </a:rPr>
              <a:t>descubrir la </a:t>
            </a:r>
            <a:r>
              <a:rPr lang="es-ES" i="1" dirty="0">
                <a:latin typeface="Comic Sans MS" pitchFamily="66" charset="0"/>
              </a:rPr>
              <a:t>belleza de </a:t>
            </a:r>
            <a:r>
              <a:rPr lang="es-ES" i="1" dirty="0" smtClean="0">
                <a:latin typeface="Comic Sans MS" pitchFamily="66" charset="0"/>
              </a:rPr>
              <a:t>la </a:t>
            </a:r>
            <a:r>
              <a:rPr lang="es-ES" b="1" i="1" dirty="0" smtClean="0">
                <a:latin typeface="Comic Sans MS" pitchFamily="66" charset="0"/>
              </a:rPr>
              <a:t>entrega</a:t>
            </a:r>
            <a:r>
              <a:rPr lang="es-ES" i="1" dirty="0" smtClean="0">
                <a:latin typeface="Comic Sans MS" pitchFamily="66" charset="0"/>
              </a:rPr>
              <a:t> </a:t>
            </a:r>
            <a:r>
              <a:rPr lang="es-ES" dirty="0">
                <a:latin typeface="Comic Sans MS" pitchFamily="66" charset="0"/>
              </a:rPr>
              <a:t>mutua y la </a:t>
            </a:r>
            <a:r>
              <a:rPr lang="es-ES" i="1" dirty="0">
                <a:latin typeface="Comic Sans MS" pitchFamily="66" charset="0"/>
              </a:rPr>
              <a:t>búsqueda de la felicidad a través de la </a:t>
            </a:r>
            <a:r>
              <a:rPr lang="es-ES" i="1" dirty="0" smtClean="0">
                <a:latin typeface="Comic Sans MS" pitchFamily="66" charset="0"/>
              </a:rPr>
              <a:t>donación </a:t>
            </a:r>
            <a:r>
              <a:rPr lang="es-ES" i="1" dirty="0">
                <a:latin typeface="Comic Sans MS" pitchFamily="66" charset="0"/>
              </a:rPr>
              <a:t>del cuerpo y del espíritu</a:t>
            </a:r>
            <a:r>
              <a:rPr lang="es-ES" dirty="0">
                <a:latin typeface="Comic Sans MS" pitchFamily="66" charset="0"/>
              </a:rPr>
              <a:t>. </a:t>
            </a:r>
            <a:endParaRPr lang="es-ES_tradnl" dirty="0" smtClean="0">
              <a:latin typeface="Comic Sans MS" pitchFamily="66" charset="0"/>
            </a:endParaRPr>
          </a:p>
          <a:p>
            <a:endParaRPr lang="es-ES" dirty="0">
              <a:latin typeface="Comic Sans MS" pitchFamily="66" charset="0"/>
            </a:endParaRPr>
          </a:p>
        </p:txBody>
      </p:sp>
      <p:pic>
        <p:nvPicPr>
          <p:cNvPr id="3075" name="Picture 3" descr="C:\Users\ismael\Desktop\Pope_Francis_in_St._Peter's_Square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229200"/>
            <a:ext cx="2808312" cy="1484784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5537534" y="0"/>
            <a:ext cx="3575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b="1" dirty="0" smtClean="0">
                <a:solidFill>
                  <a:srgbClr val="C00000"/>
                </a:solidFill>
              </a:rPr>
              <a:t>PROYECTO ENSEÑANZA Y PERSONA</a:t>
            </a:r>
            <a:endParaRPr lang="es-ES" dirty="0"/>
          </a:p>
        </p:txBody>
      </p:sp>
      <p:pic>
        <p:nvPicPr>
          <p:cNvPr id="6" name="Picture 5" descr="C:\Users\ismael\Desktop\IMG_5713-5b257 (1).jpg"/>
          <p:cNvPicPr>
            <a:picLocks noChangeAspect="1" noChangeArrowheads="1"/>
          </p:cNvPicPr>
          <p:nvPr/>
        </p:nvPicPr>
        <p:blipFill rotWithShape="1">
          <a:blip r:embed="rId4" cstate="print"/>
          <a:srcRect b="18151"/>
          <a:stretch/>
        </p:blipFill>
        <p:spPr bwMode="auto">
          <a:xfrm>
            <a:off x="1079612" y="403814"/>
            <a:ext cx="6768752" cy="23575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029225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BEGOÑA\Downloads\Foto de MARIA BEGOÑA BERROCAL V.jpg"/>
          <p:cNvPicPr>
            <a:picLocks noChangeAspect="1" noChangeArrowheads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431" b="3864"/>
          <a:stretch/>
        </p:blipFill>
        <p:spPr bwMode="auto">
          <a:xfrm>
            <a:off x="0" y="0"/>
            <a:ext cx="8784976" cy="688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s-ES_tradnl" sz="2800" b="1" u="sng" dirty="0" smtClean="0">
                <a:solidFill>
                  <a:srgbClr val="FF0000"/>
                </a:solidFill>
                <a:latin typeface="Comic Sans MS" pitchFamily="66" charset="0"/>
              </a:rPr>
              <a:t>ASAMBLEA DIOCESANA</a:t>
            </a:r>
            <a:r>
              <a:rPr lang="es-ES_tradnl" sz="2800" b="1" dirty="0" smtClean="0">
                <a:solidFill>
                  <a:srgbClr val="FF0000"/>
                </a:solidFill>
                <a:latin typeface="Comic Sans MS" pitchFamily="66" charset="0"/>
              </a:rPr>
              <a:t>: Orientaciones</a:t>
            </a:r>
            <a:endParaRPr lang="es-ES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772816"/>
            <a:ext cx="4464496" cy="4320480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Char char="v"/>
            </a:pPr>
            <a:r>
              <a:rPr lang="es-ES_tradnl" sz="2600" dirty="0" smtClean="0">
                <a:latin typeface="Comic Sans MS" pitchFamily="66" charset="0"/>
              </a:rPr>
              <a:t>Iglesia que sale a evangelizar y a servir.</a:t>
            </a:r>
          </a:p>
          <a:p>
            <a:pPr algn="ctr">
              <a:buNone/>
            </a:pPr>
            <a:r>
              <a:rPr lang="es-ES_tradnl" sz="2600" i="1" dirty="0" smtClean="0">
                <a:latin typeface="Comic Sans MS" pitchFamily="66" charset="0"/>
              </a:rPr>
              <a:t> </a:t>
            </a:r>
            <a:r>
              <a:rPr lang="es-ES_tradnl" sz="2000" i="1" dirty="0" smtClean="0">
                <a:latin typeface="Comic Sans MS" pitchFamily="66" charset="0"/>
              </a:rPr>
              <a:t>(Propuestas </a:t>
            </a:r>
            <a:r>
              <a:rPr lang="es-ES_tradnl" sz="2000" i="1" dirty="0" smtClean="0">
                <a:latin typeface="Comic Sans MS" pitchFamily="66" charset="0"/>
              </a:rPr>
              <a:t>de renovación pastoral)</a:t>
            </a:r>
          </a:p>
          <a:p>
            <a:pPr algn="just"/>
            <a:endParaRPr lang="es-ES_tradnl" sz="2000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s-ES_tradnl" dirty="0" smtClean="0">
                <a:latin typeface="Comic Sans MS" pitchFamily="66" charset="0"/>
              </a:rPr>
              <a:t>“</a:t>
            </a:r>
            <a:r>
              <a:rPr lang="es-ES_tradnl" sz="2600" dirty="0" smtClean="0">
                <a:latin typeface="Comic Sans MS" pitchFamily="66" charset="0"/>
              </a:rPr>
              <a:t>Dar respuesta a la necesidad de una </a:t>
            </a:r>
            <a:r>
              <a:rPr lang="es-ES_tradnl" sz="2600" b="1" dirty="0" smtClean="0">
                <a:latin typeface="Comic Sans MS" pitchFamily="66" charset="0"/>
              </a:rPr>
              <a:t>educación afectivo-sexual </a:t>
            </a:r>
            <a:r>
              <a:rPr lang="es-ES_tradnl" sz="2600" dirty="0" smtClean="0">
                <a:latin typeface="Comic Sans MS" pitchFamily="66" charset="0"/>
              </a:rPr>
              <a:t>para nuestros adolescentes” </a:t>
            </a:r>
            <a:endParaRPr lang="es-ES_tradnl" sz="2600" dirty="0" smtClean="0">
              <a:latin typeface="Comic Sans MS" pitchFamily="66" charset="0"/>
            </a:endParaRPr>
          </a:p>
          <a:p>
            <a:pPr algn="ctr">
              <a:buNone/>
            </a:pPr>
            <a:endParaRPr lang="es-ES_tradnl" sz="2000" i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es-ES_tradnl" sz="2000" i="1" dirty="0" smtClean="0">
                <a:latin typeface="Comic Sans MS" pitchFamily="66" charset="0"/>
              </a:rPr>
              <a:t>(Propuestas </a:t>
            </a:r>
            <a:r>
              <a:rPr lang="es-ES_tradnl" sz="2000" i="1" dirty="0" smtClean="0">
                <a:latin typeface="Comic Sans MS" pitchFamily="66" charset="0"/>
              </a:rPr>
              <a:t>para la</a:t>
            </a:r>
            <a:r>
              <a:rPr lang="es-ES_tradnl" sz="2000" i="1" dirty="0" smtClean="0">
                <a:latin typeface="Comic Sans MS" pitchFamily="66" charset="0"/>
              </a:rPr>
              <a:t> </a:t>
            </a:r>
            <a:r>
              <a:rPr lang="es-ES_tradnl" sz="2000" i="1" dirty="0" smtClean="0">
                <a:latin typeface="Comic Sans MS" pitchFamily="66" charset="0"/>
              </a:rPr>
              <a:t>evangelización </a:t>
            </a:r>
            <a:endParaRPr lang="es-ES_tradnl" sz="2000" i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es-ES_tradnl" sz="2000" i="1" dirty="0" smtClean="0">
                <a:latin typeface="Comic Sans MS" pitchFamily="66" charset="0"/>
              </a:rPr>
              <a:t>de </a:t>
            </a:r>
            <a:r>
              <a:rPr lang="es-ES_tradnl" sz="2000" i="1" dirty="0" smtClean="0">
                <a:latin typeface="Comic Sans MS" pitchFamily="66" charset="0"/>
              </a:rPr>
              <a:t>adolescentes y jóvenes. </a:t>
            </a:r>
            <a:endParaRPr lang="es-ES_tradnl" sz="2000" i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es-ES_tradnl" sz="2000" i="1" dirty="0" smtClean="0">
                <a:latin typeface="Comic Sans MS" pitchFamily="66" charset="0"/>
              </a:rPr>
              <a:t>Pp. 76ss)</a:t>
            </a:r>
            <a:endParaRPr lang="es-ES" sz="2000" i="1" dirty="0">
              <a:latin typeface="Comic Sans MS" pitchFamily="66" charset="0"/>
            </a:endParaRPr>
          </a:p>
        </p:txBody>
      </p:sp>
      <p:pic>
        <p:nvPicPr>
          <p:cNvPr id="4098" name="Picture 2" descr="C:\Users\ismael\Desktop\joven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132856"/>
            <a:ext cx="4221963" cy="3528392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5537534" y="0"/>
            <a:ext cx="3575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b="1" dirty="0" smtClean="0">
                <a:solidFill>
                  <a:srgbClr val="C00000"/>
                </a:solidFill>
              </a:rPr>
              <a:t>PROYECTO ENSEÑANZA Y PERSONA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5639125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BEGOÑA\Downloads\Foto de MARIA BEGOÑA BERROCAL V.jpg"/>
          <p:cNvPicPr>
            <a:picLocks noChangeAspect="1" noChangeArrowheads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431" b="3864"/>
          <a:stretch/>
        </p:blipFill>
        <p:spPr bwMode="auto">
          <a:xfrm>
            <a:off x="0" y="0"/>
            <a:ext cx="9144000" cy="688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005064"/>
            <a:ext cx="8229600" cy="23762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3300" dirty="0" smtClean="0"/>
              <a:t>…a </a:t>
            </a:r>
            <a:r>
              <a:rPr lang="es-ES" sz="3300" dirty="0"/>
              <a:t>través del </a:t>
            </a:r>
            <a:r>
              <a:rPr lang="es-ES" sz="3300" b="1" dirty="0"/>
              <a:t>lenguaje corporal</a:t>
            </a:r>
            <a:r>
              <a:rPr lang="es-ES" sz="3300" dirty="0"/>
              <a:t>, </a:t>
            </a:r>
            <a:r>
              <a:rPr lang="es-ES" sz="3300" dirty="0" smtClean="0"/>
              <a:t>          </a:t>
            </a:r>
          </a:p>
          <a:p>
            <a:pPr marL="0" indent="0" algn="ctr">
              <a:buNone/>
            </a:pPr>
            <a:r>
              <a:rPr lang="es-ES" sz="3300" b="1" dirty="0" smtClean="0"/>
              <a:t>la </a:t>
            </a:r>
            <a:r>
              <a:rPr lang="es-ES" sz="3300" b="1" dirty="0"/>
              <a:t>sexualidad y los </a:t>
            </a:r>
            <a:r>
              <a:rPr lang="es-ES" sz="3300" b="1" dirty="0" smtClean="0"/>
              <a:t>afectos</a:t>
            </a:r>
            <a:r>
              <a:rPr lang="es-ES" sz="3300" dirty="0"/>
              <a:t> </a:t>
            </a:r>
            <a:r>
              <a:rPr lang="es-ES" sz="3300" dirty="0" smtClean="0"/>
              <a:t>se </a:t>
            </a:r>
            <a:r>
              <a:rPr lang="es-ES" sz="3300" dirty="0"/>
              <a:t>revelan </a:t>
            </a:r>
            <a:endParaRPr lang="es-ES" sz="3300" dirty="0" smtClean="0"/>
          </a:p>
          <a:p>
            <a:pPr marL="0" indent="0" algn="ctr">
              <a:buNone/>
            </a:pPr>
            <a:r>
              <a:rPr lang="es-ES" sz="3300" dirty="0" smtClean="0"/>
              <a:t>como dinamismos para </a:t>
            </a:r>
            <a:r>
              <a:rPr lang="es-ES" sz="3300" dirty="0"/>
              <a:t>vivir </a:t>
            </a:r>
            <a:endParaRPr lang="es-ES" sz="3300" dirty="0" smtClean="0"/>
          </a:p>
          <a:p>
            <a:pPr marL="0" indent="0" algn="ctr">
              <a:buNone/>
            </a:pPr>
            <a:r>
              <a:rPr lang="es-ES" sz="3300" dirty="0" smtClean="0"/>
              <a:t>una </a:t>
            </a:r>
            <a:r>
              <a:rPr lang="es-ES" sz="3300" b="1" i="1" dirty="0"/>
              <a:t>existencia en plenitud </a:t>
            </a:r>
            <a:endParaRPr lang="es-ES" sz="3300" b="1" i="1" dirty="0" smtClean="0"/>
          </a:p>
          <a:p>
            <a:pPr marL="0" indent="0" algn="ctr">
              <a:buNone/>
            </a:pPr>
            <a:r>
              <a:rPr lang="es-ES" sz="3300" dirty="0" smtClean="0"/>
              <a:t>en </a:t>
            </a:r>
            <a:r>
              <a:rPr lang="es-ES" sz="3300" dirty="0"/>
              <a:t>la cotidianidad de la vida.</a:t>
            </a:r>
          </a:p>
          <a:p>
            <a:pPr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5537534" y="0"/>
            <a:ext cx="3575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b="1" dirty="0" smtClean="0">
                <a:solidFill>
                  <a:srgbClr val="C00000"/>
                </a:solidFill>
              </a:rPr>
              <a:t>PROYECTO ENSEÑANZA Y PERSONA</a:t>
            </a:r>
            <a:endParaRPr lang="es-ES" dirty="0"/>
          </a:p>
        </p:txBody>
      </p:sp>
      <p:pic>
        <p:nvPicPr>
          <p:cNvPr id="6" name="Picture 5" descr="C:\Users\ismael\Desktop\IMG_5713-5b257 (1).jpg"/>
          <p:cNvPicPr>
            <a:picLocks noChangeAspect="1" noChangeArrowheads="1"/>
          </p:cNvPicPr>
          <p:nvPr/>
        </p:nvPicPr>
        <p:blipFill rotWithShape="1">
          <a:blip r:embed="rId3" cstate="print"/>
          <a:srcRect b="18151"/>
          <a:stretch/>
        </p:blipFill>
        <p:spPr bwMode="auto">
          <a:xfrm>
            <a:off x="899592" y="692696"/>
            <a:ext cx="7056784" cy="2852742"/>
          </a:xfrm>
          <a:prstGeom prst="rect">
            <a:avLst/>
          </a:prstGeom>
          <a:noFill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4283968" y="5013176"/>
            <a:ext cx="4680520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226523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BEGOÑA\Downloads\Foto de MARIA BEGOÑA BERROCAL V.jpg"/>
          <p:cNvPicPr>
            <a:picLocks noChangeAspect="1" noChangeArrowheads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431" b="3864"/>
          <a:stretch/>
        </p:blipFill>
        <p:spPr bwMode="auto">
          <a:xfrm>
            <a:off x="-180528" y="0"/>
            <a:ext cx="9324528" cy="688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67944" y="3573016"/>
            <a:ext cx="4716016" cy="1143000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s-ES" sz="2400" dirty="0" smtClean="0">
                <a:latin typeface="Comic Sans MS" pitchFamily="66" charset="0"/>
              </a:rPr>
              <a:t>2. Un buen </a:t>
            </a:r>
            <a:r>
              <a:rPr lang="es-ES" sz="2400" b="1" dirty="0" smtClean="0">
                <a:latin typeface="Comic Sans MS" pitchFamily="66" charset="0"/>
              </a:rPr>
              <a:t>material </a:t>
            </a:r>
            <a:r>
              <a:rPr lang="es-ES" sz="2400" b="1" dirty="0" smtClean="0">
                <a:latin typeface="Comic Sans MS" pitchFamily="66" charset="0"/>
              </a:rPr>
              <a:t>adicional </a:t>
            </a:r>
            <a:r>
              <a:rPr lang="es-ES" sz="2400" dirty="0" smtClean="0">
                <a:latin typeface="Comic Sans MS" pitchFamily="66" charset="0"/>
              </a:rPr>
              <a:t>para trabajar </a:t>
            </a:r>
            <a:r>
              <a:rPr lang="es-ES" sz="2400" i="1" dirty="0" smtClean="0">
                <a:latin typeface="Comic Sans MS" pitchFamily="66" charset="0"/>
              </a:rPr>
              <a:t>en catequesis, tutoría, clase </a:t>
            </a:r>
            <a:r>
              <a:rPr lang="es-ES" sz="2400" i="1" dirty="0">
                <a:latin typeface="Comic Sans MS" pitchFamily="66" charset="0"/>
              </a:rPr>
              <a:t>de </a:t>
            </a:r>
            <a:r>
              <a:rPr lang="es-ES" sz="2400" i="1" dirty="0" err="1" smtClean="0">
                <a:latin typeface="Comic Sans MS" pitchFamily="66" charset="0"/>
              </a:rPr>
              <a:t>Reli</a:t>
            </a:r>
            <a:r>
              <a:rPr lang="es-ES" sz="2400" i="1" dirty="0" smtClean="0">
                <a:latin typeface="Comic Sans MS" pitchFamily="66" charset="0"/>
              </a:rPr>
              <a:t>., </a:t>
            </a:r>
            <a:r>
              <a:rPr lang="es-ES" sz="2400" i="1" dirty="0" smtClean="0">
                <a:latin typeface="Comic Sans MS" pitchFamily="66" charset="0"/>
              </a:rPr>
              <a:t/>
            </a:r>
            <a:br>
              <a:rPr lang="es-ES" sz="2400" i="1" dirty="0" smtClean="0">
                <a:latin typeface="Comic Sans MS" pitchFamily="66" charset="0"/>
              </a:rPr>
            </a:br>
            <a:r>
              <a:rPr lang="es-ES" sz="2400" i="1" dirty="0" smtClean="0">
                <a:latin typeface="Comic Sans MS" pitchFamily="66" charset="0"/>
              </a:rPr>
              <a:t>encuentros de padres,  profes, catequistas</a:t>
            </a:r>
            <a:r>
              <a:rPr lang="es-ES" sz="2400" dirty="0" smtClean="0">
                <a:latin typeface="Comic Sans MS" pitchFamily="66" charset="0"/>
              </a:rPr>
              <a:t>… </a:t>
            </a:r>
            <a:r>
              <a:rPr lang="es-ES_tradnl" sz="2400" dirty="0" smtClean="0">
                <a:latin typeface="Comic Sans MS" pitchFamily="66" charset="0"/>
              </a:rPr>
              <a:t/>
            </a:r>
            <a:br>
              <a:rPr lang="es-ES_tradnl" sz="2400" dirty="0" smtClean="0">
                <a:latin typeface="Comic Sans MS" pitchFamily="66" charset="0"/>
              </a:rPr>
            </a:br>
            <a:endParaRPr lang="es-ES" sz="3600" dirty="0">
              <a:latin typeface="Comic Sans MS" pitchFamily="66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2800" b="1" dirty="0" smtClean="0">
                <a:solidFill>
                  <a:srgbClr val="FF0000"/>
                </a:solidFill>
                <a:latin typeface="Comic Sans MS" pitchFamily="66" charset="0"/>
              </a:rPr>
              <a:t>DESARROLLO DEL </a:t>
            </a:r>
            <a:r>
              <a:rPr lang="es-ES_tradnl" sz="2800" b="1" dirty="0" smtClean="0">
                <a:solidFill>
                  <a:srgbClr val="FF0000"/>
                </a:solidFill>
                <a:latin typeface="Comic Sans MS" pitchFamily="66" charset="0"/>
              </a:rPr>
              <a:t>PROYECTO:</a:t>
            </a:r>
            <a:endParaRPr lang="es-ES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537534" y="0"/>
            <a:ext cx="3575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b="1" dirty="0" smtClean="0">
                <a:solidFill>
                  <a:srgbClr val="C00000"/>
                </a:solidFill>
              </a:rPr>
              <a:t>PROYECTO ENSEÑANZA Y PERSONA</a:t>
            </a:r>
            <a:endParaRPr lang="es-ES" dirty="0"/>
          </a:p>
        </p:txBody>
      </p:sp>
      <p:pic>
        <p:nvPicPr>
          <p:cNvPr id="8" name="3 Marcador de contenido" descr="20160130_141435 - copi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2852936"/>
            <a:ext cx="3816424" cy="3384376"/>
          </a:xfrm>
        </p:spPr>
      </p:pic>
      <p:sp>
        <p:nvSpPr>
          <p:cNvPr id="9" name="8 Rectángulo"/>
          <p:cNvSpPr/>
          <p:nvPr/>
        </p:nvSpPr>
        <p:spPr>
          <a:xfrm>
            <a:off x="1331640" y="1556792"/>
            <a:ext cx="73551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s-ES_tradnl" sz="2400" b="1" i="1" dirty="0" smtClean="0">
                <a:latin typeface="Comic Sans MS" pitchFamily="66" charset="0"/>
              </a:rPr>
              <a:t>1. Convivencias</a:t>
            </a:r>
            <a:r>
              <a:rPr lang="es-ES_tradnl" sz="2400" i="1" dirty="0" smtClean="0">
                <a:latin typeface="Comic Sans MS" pitchFamily="66" charset="0"/>
              </a:rPr>
              <a:t> </a:t>
            </a:r>
            <a:r>
              <a:rPr lang="es-ES_tradnl" sz="2400" i="1" dirty="0" smtClean="0">
                <a:latin typeface="Comic Sans MS" pitchFamily="66" charset="0"/>
              </a:rPr>
              <a:t>de </a:t>
            </a:r>
            <a:r>
              <a:rPr lang="es-ES_tradnl" sz="2400" i="1" dirty="0" smtClean="0">
                <a:latin typeface="Comic Sans MS" pitchFamily="66" charset="0"/>
              </a:rPr>
              <a:t>media jornada</a:t>
            </a:r>
            <a:r>
              <a:rPr lang="es-ES_tradnl" sz="2400" i="1" dirty="0" smtClean="0">
                <a:latin typeface="Comic Sans MS" pitchFamily="66" charset="0"/>
              </a:rPr>
              <a:t>  para</a:t>
            </a:r>
          </a:p>
          <a:p>
            <a:pPr marL="342900" indent="-342900"/>
            <a:r>
              <a:rPr lang="es-ES_tradnl" sz="2400" dirty="0" smtClean="0">
                <a:latin typeface="Comic Sans MS" pitchFamily="66" charset="0"/>
              </a:rPr>
              <a:t>a</a:t>
            </a:r>
            <a:r>
              <a:rPr lang="es-ES_tradnl" sz="2400" dirty="0" smtClean="0">
                <a:latin typeface="Comic Sans MS" pitchFamily="66" charset="0"/>
              </a:rPr>
              <a:t>bordar </a:t>
            </a:r>
            <a:r>
              <a:rPr lang="es-ES_tradnl" sz="2400" dirty="0" smtClean="0">
                <a:latin typeface="Comic Sans MS" pitchFamily="66" charset="0"/>
              </a:rPr>
              <a:t>diferentes </a:t>
            </a:r>
            <a:r>
              <a:rPr lang="es-ES_tradnl" sz="2400" dirty="0" smtClean="0">
                <a:latin typeface="Comic Sans MS" pitchFamily="66" charset="0"/>
              </a:rPr>
              <a:t>aspectos del Proyecto.</a:t>
            </a:r>
            <a:br>
              <a:rPr lang="es-ES_tradnl" sz="2400" dirty="0" smtClean="0">
                <a:latin typeface="Comic Sans MS" pitchFamily="66" charset="0"/>
              </a:rPr>
            </a:br>
            <a:endParaRPr lang="es-E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757574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BEGOÑA\Downloads\Foto de MARIA BEGOÑA BERROCAL V.jpg"/>
          <p:cNvPicPr>
            <a:picLocks noChangeAspect="1" noChangeArrowheads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431" b="3864"/>
          <a:stretch/>
        </p:blipFill>
        <p:spPr bwMode="auto">
          <a:xfrm>
            <a:off x="0" y="0"/>
            <a:ext cx="9144000" cy="688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0" y="3284984"/>
            <a:ext cx="4341168" cy="2592288"/>
          </a:xfrm>
        </p:spPr>
        <p:txBody>
          <a:bodyPr>
            <a:noAutofit/>
          </a:bodyPr>
          <a:lstStyle/>
          <a:p>
            <a:r>
              <a:rPr lang="es-ES_tradnl" sz="2400" dirty="0" smtClean="0">
                <a:latin typeface="Comic Sans MS" pitchFamily="66" charset="0"/>
              </a:rPr>
              <a:t/>
            </a:r>
            <a:br>
              <a:rPr lang="es-ES_tradnl" sz="2400" dirty="0" smtClean="0">
                <a:latin typeface="Comic Sans MS" pitchFamily="66" charset="0"/>
              </a:rPr>
            </a:br>
            <a:r>
              <a:rPr lang="es-ES_tradnl" sz="2400" dirty="0" smtClean="0">
                <a:latin typeface="Comic Sans MS" pitchFamily="66" charset="0"/>
              </a:rPr>
              <a:t/>
            </a:r>
            <a:br>
              <a:rPr lang="es-ES_tradnl" sz="2400" dirty="0" smtClean="0">
                <a:latin typeface="Comic Sans MS" pitchFamily="66" charset="0"/>
              </a:rPr>
            </a:br>
            <a:r>
              <a:rPr lang="es-ES_tradnl" sz="2000" dirty="0" smtClean="0">
                <a:latin typeface="Comic Sans MS" pitchFamily="66" charset="0"/>
              </a:rPr>
              <a:t>+ Equipo “</a:t>
            </a:r>
            <a:r>
              <a:rPr lang="es-ES_tradnl" sz="2000" dirty="0" err="1" smtClean="0">
                <a:latin typeface="Comic Sans MS" pitchFamily="66" charset="0"/>
              </a:rPr>
              <a:t>EyP</a:t>
            </a:r>
            <a:r>
              <a:rPr lang="es-ES_tradnl" sz="2000" dirty="0" smtClean="0">
                <a:latin typeface="Comic Sans MS" pitchFamily="66" charset="0"/>
              </a:rPr>
              <a:t>” (Rafa/Justo): </a:t>
            </a:r>
            <a:br>
              <a:rPr lang="es-ES_tradnl" sz="2000" dirty="0" smtClean="0">
                <a:latin typeface="Comic Sans MS" pitchFamily="66" charset="0"/>
              </a:rPr>
            </a:br>
            <a:r>
              <a:rPr lang="es-ES_tradnl" sz="2000" dirty="0" smtClean="0">
                <a:latin typeface="Comic Sans MS" pitchFamily="66" charset="0"/>
              </a:rPr>
              <a:t> Tel.:  </a:t>
            </a:r>
            <a:r>
              <a:rPr lang="es-ES_tradnl" sz="2000" b="1" dirty="0" smtClean="0">
                <a:latin typeface="Comic Sans MS" pitchFamily="66" charset="0"/>
              </a:rPr>
              <a:t>669 </a:t>
            </a:r>
            <a:r>
              <a:rPr lang="es-ES_tradnl" sz="2000" b="1" dirty="0" smtClean="0">
                <a:latin typeface="Comic Sans MS" pitchFamily="66" charset="0"/>
              </a:rPr>
              <a:t>52 11 </a:t>
            </a:r>
            <a:r>
              <a:rPr lang="es-ES_tradnl" sz="2000" b="1" dirty="0" smtClean="0">
                <a:latin typeface="Comic Sans MS" pitchFamily="66" charset="0"/>
              </a:rPr>
              <a:t>85</a:t>
            </a:r>
            <a:br>
              <a:rPr lang="es-ES_tradnl" sz="2000" b="1" dirty="0" smtClean="0">
                <a:latin typeface="Comic Sans MS" pitchFamily="66" charset="0"/>
              </a:rPr>
            </a:br>
            <a:r>
              <a:rPr lang="es-ES_tradnl" sz="2000" b="1" dirty="0" smtClean="0">
                <a:latin typeface="Comic Sans MS" pitchFamily="66" charset="0"/>
              </a:rPr>
              <a:t/>
            </a:r>
            <a:br>
              <a:rPr lang="es-ES_tradnl" sz="2000" b="1" dirty="0" smtClean="0">
                <a:latin typeface="Comic Sans MS" pitchFamily="66" charset="0"/>
              </a:rPr>
            </a:br>
            <a:r>
              <a:rPr lang="es-ES_tradnl" sz="2000" dirty="0" smtClean="0">
                <a:latin typeface="Comic Sans MS" pitchFamily="66" charset="0"/>
              </a:rPr>
              <a:t>+Casa de la Iglesia: </a:t>
            </a:r>
            <a:br>
              <a:rPr lang="es-ES_tradnl" sz="2000" dirty="0" smtClean="0">
                <a:latin typeface="Comic Sans MS" pitchFamily="66" charset="0"/>
              </a:rPr>
            </a:br>
            <a:r>
              <a:rPr lang="es-ES_tradnl" sz="2000" dirty="0" smtClean="0">
                <a:latin typeface="Comic Sans MS" pitchFamily="66" charset="0"/>
              </a:rPr>
              <a:t>Tel</a:t>
            </a:r>
            <a:r>
              <a:rPr lang="es-ES_tradnl" sz="2000" dirty="0" smtClean="0">
                <a:latin typeface="Comic Sans MS" pitchFamily="66" charset="0"/>
              </a:rPr>
              <a:t> </a:t>
            </a:r>
            <a:r>
              <a:rPr lang="es-ES_tradnl" sz="2000" dirty="0" smtClean="0">
                <a:latin typeface="Comic Sans MS" pitchFamily="66" charset="0"/>
              </a:rPr>
              <a:t> </a:t>
            </a:r>
            <a:r>
              <a:rPr lang="es-ES_tradnl" sz="2000" b="1" dirty="0" smtClean="0">
                <a:latin typeface="Comic Sans MS" pitchFamily="66" charset="0"/>
              </a:rPr>
              <a:t>923 12 89 00</a:t>
            </a:r>
            <a:r>
              <a:rPr lang="es-ES_tradnl" sz="2000" dirty="0" smtClean="0">
                <a:latin typeface="Comic Sans MS" pitchFamily="66" charset="0"/>
              </a:rPr>
              <a:t> </a:t>
            </a:r>
            <a:br>
              <a:rPr lang="es-ES_tradnl" sz="2000" dirty="0" smtClean="0">
                <a:latin typeface="Comic Sans MS" pitchFamily="66" charset="0"/>
              </a:rPr>
            </a:br>
            <a:r>
              <a:rPr lang="es-ES_tradnl" sz="2000" dirty="0" smtClean="0">
                <a:latin typeface="Comic Sans MS" pitchFamily="66" charset="0"/>
              </a:rPr>
              <a:t/>
            </a:r>
            <a:br>
              <a:rPr lang="es-ES_tradnl" sz="2000" dirty="0" smtClean="0">
                <a:latin typeface="Comic Sans MS" pitchFamily="66" charset="0"/>
              </a:rPr>
            </a:br>
            <a:r>
              <a:rPr lang="es-ES_tradnl" sz="2000" dirty="0" smtClean="0">
                <a:latin typeface="Comic Sans MS" pitchFamily="66" charset="0"/>
              </a:rPr>
              <a:t>+ </a:t>
            </a:r>
            <a:r>
              <a:rPr lang="es-ES_tradnl" sz="2000" b="1" dirty="0" smtClean="0">
                <a:latin typeface="Comic Sans MS" pitchFamily="66" charset="0"/>
              </a:rPr>
              <a:t>Web </a:t>
            </a:r>
            <a:r>
              <a:rPr lang="es-ES_tradnl" sz="2000" dirty="0" smtClean="0">
                <a:latin typeface="Comic Sans MS" pitchFamily="66" charset="0"/>
              </a:rPr>
              <a:t>y </a:t>
            </a:r>
            <a:r>
              <a:rPr lang="es-ES_tradnl" sz="2000" b="1" dirty="0" smtClean="0">
                <a:latin typeface="Comic Sans MS" pitchFamily="66" charset="0"/>
              </a:rPr>
              <a:t>redes sociales </a:t>
            </a:r>
            <a:r>
              <a:rPr lang="es-ES_tradnl" sz="2000" b="1" dirty="0" smtClean="0">
                <a:latin typeface="Comic Sans MS" pitchFamily="66" charset="0"/>
              </a:rPr>
              <a:t/>
            </a:r>
            <a:br>
              <a:rPr lang="es-ES_tradnl" sz="2000" b="1" dirty="0" smtClean="0">
                <a:latin typeface="Comic Sans MS" pitchFamily="66" charset="0"/>
              </a:rPr>
            </a:br>
            <a:r>
              <a:rPr lang="es-ES_tradnl" sz="2000" b="1" dirty="0" smtClean="0">
                <a:latin typeface="Comic Sans MS" pitchFamily="66" charset="0"/>
              </a:rPr>
              <a:t>diocesanas</a:t>
            </a:r>
            <a:r>
              <a:rPr lang="es-ES_tradnl" sz="2000" b="1" dirty="0" smtClean="0">
                <a:latin typeface="Comic Sans MS" pitchFamily="66" charset="0"/>
              </a:rPr>
              <a:t/>
            </a:r>
            <a:br>
              <a:rPr lang="es-ES_tradnl" sz="2000" b="1" dirty="0" smtClean="0">
                <a:latin typeface="Comic Sans MS" pitchFamily="66" charset="0"/>
              </a:rPr>
            </a:br>
            <a:endParaRPr lang="es-ES" sz="2000" b="1" dirty="0">
              <a:latin typeface="Comic Sans MS" pitchFamily="66" charset="0"/>
            </a:endParaRPr>
          </a:p>
        </p:txBody>
      </p:sp>
      <p:pic>
        <p:nvPicPr>
          <p:cNvPr id="4" name="3 Marcador de contenido" descr="20160130_141435 - copi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3140968"/>
            <a:ext cx="4104456" cy="3024336"/>
          </a:xfr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2800" b="1" dirty="0" smtClean="0">
                <a:solidFill>
                  <a:srgbClr val="FF0000"/>
                </a:solidFill>
                <a:latin typeface="Comic Sans MS" pitchFamily="66" charset="0"/>
              </a:rPr>
              <a:t>DESARROLLO DEL PROYECTO</a:t>
            </a:r>
            <a:endParaRPr lang="es-ES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537534" y="0"/>
            <a:ext cx="3575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b="1" dirty="0" smtClean="0">
                <a:solidFill>
                  <a:srgbClr val="C00000"/>
                </a:solidFill>
              </a:rPr>
              <a:t>PROYECTO ENSEÑANZA Y PERSONA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1043608" y="1436583"/>
            <a:ext cx="76431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s-ES_tradnl" sz="2400" dirty="0" smtClean="0">
                <a:latin typeface="Comic Sans MS" pitchFamily="66" charset="0"/>
              </a:rPr>
              <a:t>El </a:t>
            </a:r>
            <a:r>
              <a:rPr lang="es-ES_tradnl" sz="2400" dirty="0" smtClean="0">
                <a:latin typeface="Comic Sans MS" pitchFamily="66" charset="0"/>
              </a:rPr>
              <a:t>equipo </a:t>
            </a:r>
            <a:r>
              <a:rPr lang="es-ES_tradnl" sz="2400" dirty="0" smtClean="0">
                <a:latin typeface="Comic Sans MS" pitchFamily="66" charset="0"/>
              </a:rPr>
              <a:t>ya esta </a:t>
            </a:r>
            <a:r>
              <a:rPr lang="es-ES_tradnl" sz="2400" dirty="0" smtClean="0">
                <a:latin typeface="Comic Sans MS" pitchFamily="66" charset="0"/>
              </a:rPr>
              <a:t>formado; </a:t>
            </a:r>
          </a:p>
          <a:p>
            <a:pPr marL="342900" indent="-342900"/>
            <a:r>
              <a:rPr lang="es-ES_tradnl" sz="2400" dirty="0" smtClean="0">
                <a:latin typeface="Comic Sans MS" pitchFamily="66" charset="0"/>
              </a:rPr>
              <a:t>pero sigue abierto a nuevas incorporaciones…</a:t>
            </a:r>
            <a:r>
              <a:rPr lang="es-ES_tradnl" sz="2400" dirty="0" smtClean="0">
                <a:latin typeface="Comic Sans MS" pitchFamily="66" charset="0"/>
              </a:rPr>
              <a:t/>
            </a:r>
            <a:br>
              <a:rPr lang="es-ES_tradnl" sz="2400" dirty="0" smtClean="0">
                <a:latin typeface="Comic Sans MS" pitchFamily="66" charset="0"/>
              </a:rPr>
            </a:br>
            <a:endParaRPr lang="es-ES" sz="2400" dirty="0">
              <a:latin typeface="Comic Sans MS" pitchFamily="66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23928" y="2348880"/>
            <a:ext cx="4762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ES_tradnl" sz="2400" dirty="0" smtClean="0">
                <a:latin typeface="Comic Sans MS" pitchFamily="66" charset="0"/>
              </a:rPr>
              <a:t>Contactar en…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636883747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BEGOÑA\Downloads\Foto de MARIA BEGOÑA BERROCAL V.jpg"/>
          <p:cNvPicPr>
            <a:picLocks noChangeAspect="1" noChangeArrowheads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431" b="3864"/>
          <a:stretch/>
        </p:blipFill>
        <p:spPr bwMode="auto">
          <a:xfrm>
            <a:off x="359024" y="0"/>
            <a:ext cx="8784976" cy="688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70" t="6516" b="7334"/>
          <a:stretch/>
        </p:blipFill>
        <p:spPr bwMode="auto">
          <a:xfrm>
            <a:off x="323528" y="2060848"/>
            <a:ext cx="3676383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707904" y="2060848"/>
            <a:ext cx="48965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600" i="1" dirty="0" smtClean="0">
                <a:latin typeface="Comic Sans MS" pitchFamily="66" charset="0"/>
              </a:rPr>
              <a:t>Ya </a:t>
            </a:r>
            <a:r>
              <a:rPr lang="es-ES_tradnl" sz="3600" i="1" dirty="0" smtClean="0">
                <a:latin typeface="Comic Sans MS" pitchFamily="66" charset="0"/>
              </a:rPr>
              <a:t>podéis contactar… </a:t>
            </a:r>
          </a:p>
          <a:p>
            <a:pPr algn="ctr"/>
            <a:endParaRPr lang="es-ES_tradnl" sz="3600" i="1" dirty="0" smtClean="0">
              <a:latin typeface="Comic Sans MS" pitchFamily="66" charset="0"/>
            </a:endParaRPr>
          </a:p>
          <a:p>
            <a:pPr algn="ctr"/>
            <a:r>
              <a:rPr lang="es-ES_tradnl" sz="3600" i="1" dirty="0" smtClean="0">
                <a:latin typeface="Comic Sans MS" pitchFamily="66" charset="0"/>
              </a:rPr>
              <a:t>para </a:t>
            </a:r>
            <a:r>
              <a:rPr lang="es-ES_tradnl" sz="3600" i="1" dirty="0" smtClean="0">
                <a:latin typeface="Comic Sans MS" pitchFamily="66" charset="0"/>
              </a:rPr>
              <a:t>comenzar</a:t>
            </a:r>
            <a:r>
              <a:rPr lang="es-ES_tradnl" sz="3600" i="1" dirty="0" smtClean="0">
                <a:latin typeface="Comic Sans MS" pitchFamily="66" charset="0"/>
              </a:rPr>
              <a:t> </a:t>
            </a:r>
            <a:r>
              <a:rPr lang="es-ES_tradnl" sz="3600" i="1" dirty="0" smtClean="0">
                <a:latin typeface="Comic Sans MS" pitchFamily="66" charset="0"/>
              </a:rPr>
              <a:t>esta </a:t>
            </a:r>
            <a:r>
              <a:rPr lang="es-ES_tradnl" sz="3600" i="1" dirty="0" smtClean="0">
                <a:latin typeface="Comic Sans MS" pitchFamily="66" charset="0"/>
              </a:rPr>
              <a:t>aventura </a:t>
            </a:r>
            <a:r>
              <a:rPr lang="es-ES_tradnl" sz="3600" i="1" dirty="0" smtClean="0">
                <a:latin typeface="Comic Sans MS" pitchFamily="66" charset="0"/>
              </a:rPr>
              <a:t>diocesana </a:t>
            </a:r>
            <a:endParaRPr lang="es-ES_tradnl" sz="3600" i="1" dirty="0" smtClean="0">
              <a:latin typeface="Comic Sans MS" pitchFamily="66" charset="0"/>
            </a:endParaRPr>
          </a:p>
          <a:p>
            <a:pPr algn="ctr"/>
            <a:endParaRPr lang="es-ES_tradnl" sz="3600" i="1" dirty="0" smtClean="0">
              <a:latin typeface="Comic Sans MS" pitchFamily="66" charset="0"/>
            </a:endParaRPr>
          </a:p>
          <a:p>
            <a:pPr algn="ctr"/>
            <a:r>
              <a:rPr lang="es-ES_tradnl" sz="3600" i="1" dirty="0" smtClean="0">
                <a:latin typeface="Comic Sans MS" pitchFamily="66" charset="0"/>
              </a:rPr>
              <a:t>paras </a:t>
            </a:r>
            <a:r>
              <a:rPr lang="es-ES_tradnl" sz="3600" i="1" dirty="0" smtClean="0">
                <a:latin typeface="Comic Sans MS" pitchFamily="66" charset="0"/>
              </a:rPr>
              <a:t>los jóvenes y </a:t>
            </a:r>
            <a:r>
              <a:rPr lang="es-ES_tradnl" sz="3600" i="1" dirty="0" err="1" smtClean="0">
                <a:latin typeface="Comic Sans MS" pitchFamily="66" charset="0"/>
              </a:rPr>
              <a:t>adols</a:t>
            </a:r>
            <a:r>
              <a:rPr lang="es-ES_tradnl" sz="3600" i="1" dirty="0" smtClean="0">
                <a:latin typeface="Comic Sans MS" pitchFamily="66" charset="0"/>
              </a:rPr>
              <a:t>. </a:t>
            </a:r>
            <a:r>
              <a:rPr lang="es-ES_tradnl" sz="3600" i="1" dirty="0" smtClean="0">
                <a:latin typeface="Comic Sans MS" pitchFamily="66" charset="0"/>
              </a:rPr>
              <a:t>de Salamanca</a:t>
            </a:r>
            <a:r>
              <a:rPr lang="es-ES_tradnl" sz="3600" i="1" dirty="0" smtClean="0">
                <a:latin typeface="Comic Sans MS" pitchFamily="66" charset="0"/>
              </a:rPr>
              <a:t>.</a:t>
            </a:r>
            <a:br>
              <a:rPr lang="es-ES_tradnl" sz="3600" i="1" dirty="0" smtClean="0">
                <a:latin typeface="Comic Sans MS" pitchFamily="66" charset="0"/>
              </a:rPr>
            </a:br>
            <a:endParaRPr lang="es-ES" sz="3600" i="1" dirty="0">
              <a:latin typeface="Comic Sans MS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537534" y="0"/>
            <a:ext cx="3575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b="1" dirty="0" smtClean="0">
                <a:solidFill>
                  <a:srgbClr val="C00000"/>
                </a:solidFill>
              </a:rPr>
              <a:t>PROYECTO ENSEÑANZA Y PERSONA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69370122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273</Words>
  <Application>Microsoft Office PowerPoint</Application>
  <PresentationFormat>Presentación en pantalla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PROYECTO  “ENSEÑANZA Y PERSONA” (EYP)</vt:lpstr>
      <vt:lpstr>Diapositiva 2</vt:lpstr>
      <vt:lpstr>PROPUESTA de nuestro Proyecto Marco:</vt:lpstr>
      <vt:lpstr>¡¡¡Avalado por el Pontificio Consejo  para la Familia!!!</vt:lpstr>
      <vt:lpstr>ASAMBLEA DIOCESANA: Orientaciones</vt:lpstr>
      <vt:lpstr>Diapositiva 6</vt:lpstr>
      <vt:lpstr>2. Un buen material adicional para trabajar en catequesis, tutoría, clase de Reli.,  encuentros de padres,  profes, catequistas…  </vt:lpstr>
      <vt:lpstr>  + Equipo “EyP” (Rafa/Justo):   Tel.:  669 52 11 85  +Casa de la Iglesia:  Tel  923 12 89 00   + Web y redes sociales  diocesanas 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 ENSEÑANZA Y PERSONA</dc:title>
  <dc:creator>BEGOÑA</dc:creator>
  <cp:lastModifiedBy>usuario</cp:lastModifiedBy>
  <cp:revision>23</cp:revision>
  <dcterms:created xsi:type="dcterms:W3CDTF">2017-09-26T19:50:30Z</dcterms:created>
  <dcterms:modified xsi:type="dcterms:W3CDTF">2017-09-27T10:49:36Z</dcterms:modified>
</cp:coreProperties>
</file>